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Доц. Др Милош арсенијевић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ХИРУРГИЈА ПЛУЋА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34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19200"/>
            <a:ext cx="4343400" cy="5181600"/>
          </a:xfrm>
        </p:spPr>
      </p:pic>
    </p:spTree>
    <p:extLst>
      <p:ext uri="{BB962C8B-B14F-4D97-AF65-F5344CB8AC3E}">
        <p14:creationId xmlns:p14="http://schemas.microsoft.com/office/powerpoint/2010/main" val="3130142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458200" cy="638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sr-Cyrl-RS" sz="2000" b="1" dirty="0"/>
              <a:t>ОБОЉЕЊА </a:t>
            </a:r>
            <a:r>
              <a:rPr lang="sr-Cyrl-RS" sz="2000" b="1" dirty="0" smtClean="0"/>
              <a:t>ТРАХЕЈЕ</a:t>
            </a:r>
          </a:p>
          <a:p>
            <a:pPr marL="0" indent="0" algn="ctr">
              <a:buNone/>
            </a:pPr>
            <a:r>
              <a:rPr lang="sr-Cyrl-RS" u="sng" dirty="0" smtClean="0"/>
              <a:t>ТРАХЕОМАЛАЦИЈА</a:t>
            </a:r>
          </a:p>
          <a:p>
            <a:pPr algn="just"/>
            <a:r>
              <a:rPr lang="sr-Cyrl-RS" dirty="0" smtClean="0"/>
              <a:t>„РАЗМЕКШАЊЕ“ зида трахеје</a:t>
            </a:r>
          </a:p>
          <a:p>
            <a:pPr algn="just"/>
            <a:r>
              <a:rPr lang="sr-Cyrl-RS" dirty="0"/>
              <a:t>н</a:t>
            </a:r>
            <a:r>
              <a:rPr lang="sr-Cyrl-RS" dirty="0" smtClean="0"/>
              <a:t>ајчешће је последица интрамуралне инфекције или трауме ХРСКАВИЧАВОГ дела зида трахеје</a:t>
            </a:r>
          </a:p>
          <a:p>
            <a:r>
              <a:rPr lang="sr-Cyrl-RS" dirty="0"/>
              <a:t>у КЛИНИЧКОЈ СЛИЦИ доминирају диспнеа, стридор, </a:t>
            </a:r>
            <a:r>
              <a:rPr lang="sr-Latn-RS" dirty="0"/>
              <a:t>wheezig, </a:t>
            </a:r>
            <a:r>
              <a:rPr lang="sr-Cyrl-RS" dirty="0"/>
              <a:t>централна цијаноза...</a:t>
            </a:r>
          </a:p>
          <a:p>
            <a:r>
              <a:rPr lang="sr-Cyrl-RS" dirty="0"/>
              <a:t>ДИЈАГНОЗА се поставља на основу анамнестичких података о претходним болсетима и/или интервенцијама, клиничке слике, </a:t>
            </a:r>
            <a:r>
              <a:rPr lang="sr-Cyrl-RS" dirty="0" smtClean="0"/>
              <a:t>спирометрије, </a:t>
            </a:r>
            <a:r>
              <a:rPr lang="sr-Latn-RS" dirty="0"/>
              <a:t>IMAGEing </a:t>
            </a:r>
            <a:r>
              <a:rPr lang="sr-Cyrl-RS" dirty="0" smtClean="0"/>
              <a:t>методама </a:t>
            </a:r>
            <a:r>
              <a:rPr lang="sr-Cyrl-RS" dirty="0"/>
              <a:t>и бронхоскопијом</a:t>
            </a:r>
          </a:p>
          <a:p>
            <a:pPr algn="just"/>
            <a:endParaRPr lang="sr-Cyrl-RS" dirty="0" smtClean="0"/>
          </a:p>
          <a:p>
            <a:pPr algn="just"/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109678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sr-Cyrl-RS" u="sng" dirty="0" smtClean="0"/>
              <a:t>ТРАХЕОМАЛАЦИЈА</a:t>
            </a:r>
          </a:p>
          <a:p>
            <a:pPr algn="just"/>
            <a:r>
              <a:rPr lang="sr-Cyrl-RS" dirty="0" smtClean="0"/>
              <a:t>ТЕРАПИЈА подразумева хирушки приступ са ресекцијом и „Т-Т“анастомозом</a:t>
            </a:r>
          </a:p>
          <a:p>
            <a:r>
              <a:rPr lang="sr-Cyrl-RS" dirty="0" smtClean="0"/>
              <a:t>Модеран приступ – „СТЕНТИРАЊЕ“ трахеобронхијалног стабла (на жалост још увек без рутинског рада због специфичне анатомије и хистоморфологије ткива)</a:t>
            </a:r>
          </a:p>
          <a:p>
            <a:pPr algn="just"/>
            <a:endParaRPr lang="sr-Cyrl-RS" dirty="0"/>
          </a:p>
          <a:p>
            <a:pPr algn="just"/>
            <a:endParaRPr lang="sr-Cyrl-RS" dirty="0" smtClean="0"/>
          </a:p>
          <a:p>
            <a:pPr algn="just"/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642676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u="sng" dirty="0" smtClean="0"/>
              <a:t>ТУМОРИ ТРАХЕЈЕ</a:t>
            </a:r>
          </a:p>
          <a:p>
            <a:endParaRPr lang="sr-Cyrl-RS" dirty="0"/>
          </a:p>
          <a:p>
            <a:r>
              <a:rPr lang="sr-Cyrl-RS" dirty="0" smtClean="0"/>
              <a:t>Примарни тумори трахеје су веома ретки</a:t>
            </a:r>
          </a:p>
          <a:p>
            <a:r>
              <a:rPr lang="sr-Cyrl-RS" dirty="0" smtClean="0"/>
              <a:t>Секундарни депозити (метастазе) у зиду трахеје су такође веома ретки</a:t>
            </a:r>
          </a:p>
          <a:p>
            <a:r>
              <a:rPr lang="sr-Cyrl-RS" dirty="0" smtClean="0"/>
              <a:t>Тумори околних структура који „урастају“ у трахеју су релативно чести (једњак, штитна жлезда, плућа...)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45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u="sng" dirty="0" smtClean="0"/>
              <a:t>БЕНИГНИ ТУМОРИ ТРАХЕЈЕ</a:t>
            </a:r>
          </a:p>
          <a:p>
            <a:r>
              <a:rPr lang="sr-Cyrl-RS" dirty="0" smtClean="0"/>
              <a:t>Папилом</a:t>
            </a:r>
          </a:p>
          <a:p>
            <a:r>
              <a:rPr lang="sr-Cyrl-RS" dirty="0" smtClean="0"/>
              <a:t>Хондром</a:t>
            </a:r>
          </a:p>
          <a:p>
            <a:r>
              <a:rPr lang="sr-Cyrl-RS" dirty="0" smtClean="0"/>
              <a:t>Шваном</a:t>
            </a:r>
          </a:p>
          <a:p>
            <a:r>
              <a:rPr lang="sr-Cyrl-RS" dirty="0" smtClean="0"/>
              <a:t>Липом</a:t>
            </a:r>
          </a:p>
          <a:p>
            <a:r>
              <a:rPr lang="sr-Cyrl-RS" dirty="0"/>
              <a:t>Ф</a:t>
            </a:r>
            <a:r>
              <a:rPr lang="sr-Cyrl-RS" dirty="0" smtClean="0"/>
              <a:t>ибром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u="sng" dirty="0" smtClean="0"/>
              <a:t>МАЛИГНИ ТУМОРИ ТРАХЕЈЕ</a:t>
            </a:r>
          </a:p>
          <a:p>
            <a:r>
              <a:rPr lang="sr-Cyrl-RS" dirty="0" smtClean="0"/>
              <a:t>Сквамоцелуларни карцином</a:t>
            </a:r>
          </a:p>
          <a:p>
            <a:r>
              <a:rPr lang="sr-Cyrl-RS" dirty="0" smtClean="0"/>
              <a:t>Цилиндром</a:t>
            </a:r>
          </a:p>
          <a:p>
            <a:r>
              <a:rPr lang="sr-Cyrl-RS" dirty="0" smtClean="0"/>
              <a:t>Карциноид</a:t>
            </a:r>
          </a:p>
          <a:p>
            <a:r>
              <a:rPr lang="sr-Cyrl-RS" dirty="0" smtClean="0"/>
              <a:t>Хондросарком</a:t>
            </a:r>
          </a:p>
          <a:p>
            <a:r>
              <a:rPr lang="sr-Cyrl-RS" dirty="0" smtClean="0"/>
              <a:t>Фибросарком</a:t>
            </a:r>
          </a:p>
          <a:p>
            <a:r>
              <a:rPr lang="sr-Cyrl-RS" dirty="0" smtClean="0"/>
              <a:t>Аденосквамозни тумор...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81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u="sng" dirty="0" smtClean="0"/>
              <a:t>ТУМОРИ ТРАХЕЈЕ</a:t>
            </a:r>
          </a:p>
          <a:p>
            <a:r>
              <a:rPr lang="sr-Cyrl-RS" dirty="0"/>
              <a:t>у КЛИНИЧКОЈ СЛИЦИ доминирају диспнеа, стридор, </a:t>
            </a:r>
            <a:r>
              <a:rPr lang="sr-Latn-RS" dirty="0"/>
              <a:t>wheezig, </a:t>
            </a:r>
            <a:r>
              <a:rPr lang="sr-Cyrl-RS" dirty="0"/>
              <a:t>централна цијаноза...</a:t>
            </a:r>
          </a:p>
          <a:p>
            <a:r>
              <a:rPr lang="sr-Cyrl-RS" dirty="0"/>
              <a:t>ДИЈАГНОЗА се поставља на основу анамнестичких </a:t>
            </a:r>
            <a:r>
              <a:rPr lang="sr-Cyrl-RS" dirty="0" smtClean="0"/>
              <a:t>података, </a:t>
            </a:r>
            <a:r>
              <a:rPr lang="sr-Cyrl-RS" dirty="0"/>
              <a:t>клиничке слике, </a:t>
            </a:r>
            <a:r>
              <a:rPr lang="sr-Cyrl-RS" dirty="0" smtClean="0"/>
              <a:t>спирометрије, </a:t>
            </a:r>
            <a:r>
              <a:rPr lang="sr-Latn-RS" dirty="0"/>
              <a:t>IMAGEing </a:t>
            </a:r>
            <a:r>
              <a:rPr lang="sr-Cyrl-RS" dirty="0" smtClean="0"/>
              <a:t>метода </a:t>
            </a:r>
            <a:r>
              <a:rPr lang="sr-Cyrl-RS" dirty="0"/>
              <a:t>и </a:t>
            </a:r>
            <a:r>
              <a:rPr lang="sr-Cyrl-RS" dirty="0" smtClean="0"/>
              <a:t>бронхоскопије (ригидна)</a:t>
            </a:r>
            <a:endParaRPr lang="sr-Cyrl-RS" dirty="0"/>
          </a:p>
          <a:p>
            <a:r>
              <a:rPr lang="sr-Cyrl-RS" dirty="0"/>
              <a:t>ТЕРАПИЈА је најчешће хируршка ресекција уз </a:t>
            </a:r>
            <a:r>
              <a:rPr lang="sr-Cyrl-RS" dirty="0" smtClean="0"/>
              <a:t>анастомозу </a:t>
            </a:r>
            <a:r>
              <a:rPr lang="sr-Cyrl-RS" dirty="0"/>
              <a:t>крајева, може у неким случајевима се радити и ЕНДОСКОПСКА ресекција</a:t>
            </a:r>
          </a:p>
          <a:p>
            <a:endParaRPr lang="sr-Cyrl-RS" u="sng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906920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sr-Cyrl-RS" dirty="0" smtClean="0"/>
              <a:t>ХИРУРШКЕ ИНФЕКЦИЈЕ ПЛУЋА</a:t>
            </a:r>
          </a:p>
          <a:p>
            <a:pPr algn="just"/>
            <a:endParaRPr lang="sr-Cyrl-RS" dirty="0"/>
          </a:p>
          <a:p>
            <a:pPr algn="just"/>
            <a:r>
              <a:rPr lang="sr-Cyrl-RS" dirty="0" smtClean="0"/>
              <a:t>инфективни процеси у плућном паренхиму који захтевају хируршко лечење: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Апсцес плућа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Бронхиектазије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Хидатидна циста плућа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Туберкулоза плућа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33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Апсцес плућа</a:t>
            </a:r>
          </a:p>
          <a:p>
            <a:pPr algn="just"/>
            <a:r>
              <a:rPr lang="sr-Cyrl-RS" dirty="0" smtClean="0"/>
              <a:t>акутна локализована гнојна инфекција плућног паренхима са некрозо и деструкцијом истог</a:t>
            </a:r>
          </a:p>
          <a:p>
            <a:r>
              <a:rPr lang="sr-Cyrl-RS" u="sng" dirty="0"/>
              <a:t>е</a:t>
            </a:r>
            <a:r>
              <a:rPr lang="sr-Cyrl-RS" u="sng" dirty="0" smtClean="0"/>
              <a:t>тиопатогенеза</a:t>
            </a:r>
            <a:r>
              <a:rPr lang="sr-Cyrl-RS" dirty="0" smtClean="0"/>
              <a:t> је везана за различите бактеријске узочнике (</a:t>
            </a:r>
            <a:r>
              <a:rPr lang="en-US" i="1" dirty="0" err="1" smtClean="0"/>
              <a:t>S.aureus</a:t>
            </a:r>
            <a:r>
              <a:rPr lang="sr-Cyrl-RS" i="1" dirty="0" smtClean="0"/>
              <a:t>, </a:t>
            </a:r>
            <a:r>
              <a:rPr lang="en-US" i="1" dirty="0" err="1" smtClean="0"/>
              <a:t>S.pyogenes</a:t>
            </a:r>
            <a:r>
              <a:rPr lang="sr-Cyrl-RS" i="1" dirty="0" smtClean="0"/>
              <a:t>, </a:t>
            </a:r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 smtClean="0"/>
              <a:t>pneumoniae</a:t>
            </a:r>
            <a:r>
              <a:rPr lang="sr-Cyrl-RS" i="1" dirty="0" smtClean="0"/>
              <a:t>, </a:t>
            </a:r>
            <a:r>
              <a:rPr lang="en-US" i="1" dirty="0" err="1" smtClean="0"/>
              <a:t>Klebsiella</a:t>
            </a:r>
            <a:r>
              <a:rPr lang="en-US" i="1" dirty="0" smtClean="0"/>
              <a:t>,</a:t>
            </a:r>
            <a:r>
              <a:rPr lang="sr-Cyrl-RS" i="1" dirty="0" smtClean="0"/>
              <a:t> </a:t>
            </a:r>
            <a:r>
              <a:rPr lang="en-US" i="1" dirty="0" err="1" smtClean="0"/>
              <a:t>Haemophilus</a:t>
            </a:r>
            <a:r>
              <a:rPr lang="en-US" i="1" dirty="0"/>
              <a:t>, Pseudomonas, </a:t>
            </a:r>
            <a:r>
              <a:rPr lang="en-US" i="1" dirty="0" err="1"/>
              <a:t>Nocardia</a:t>
            </a:r>
            <a:r>
              <a:rPr lang="en-US" i="1" dirty="0" smtClean="0"/>
              <a:t>,</a:t>
            </a:r>
            <a:r>
              <a:rPr lang="sr-Cyrl-RS" i="1" dirty="0" smtClean="0"/>
              <a:t> </a:t>
            </a:r>
            <a:r>
              <a:rPr lang="en-US" i="1" dirty="0" err="1"/>
              <a:t>Actinomyces</a:t>
            </a:r>
            <a:r>
              <a:rPr lang="en-US" i="1" dirty="0"/>
              <a:t>, </a:t>
            </a:r>
            <a:r>
              <a:rPr lang="en-US" i="1" dirty="0" err="1"/>
              <a:t>Peptostreptococcus</a:t>
            </a:r>
            <a:r>
              <a:rPr lang="en-US" i="1" dirty="0"/>
              <a:t>, </a:t>
            </a:r>
            <a:r>
              <a:rPr lang="en-US" i="1" dirty="0" err="1"/>
              <a:t>Bacteroides</a:t>
            </a:r>
            <a:r>
              <a:rPr lang="en-US" i="1" dirty="0"/>
              <a:t>, </a:t>
            </a:r>
            <a:r>
              <a:rPr lang="en-US" i="1" dirty="0" err="1" smtClean="0"/>
              <a:t>Fusobacterium</a:t>
            </a:r>
            <a:r>
              <a:rPr lang="sr-Cyrl-RS" i="1" dirty="0" smtClean="0"/>
              <a:t>)</a:t>
            </a:r>
          </a:p>
          <a:p>
            <a:pPr algn="just"/>
            <a:r>
              <a:rPr lang="sr-Cyrl-RS" dirty="0" smtClean="0"/>
              <a:t>механизам настанка може бити ПРИМАРНИ или СЕКУНДАРНИ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45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Апсцес плућа</a:t>
            </a:r>
          </a:p>
          <a:p>
            <a:pPr algn="just"/>
            <a:r>
              <a:rPr lang="sr-Cyrl-RS" dirty="0" smtClean="0"/>
              <a:t>у клиничкој слици посоје ТРИ ФАЗЕ РАЗВОЈА</a:t>
            </a:r>
          </a:p>
          <a:p>
            <a:pPr algn="just"/>
            <a:r>
              <a:rPr lang="sr-Cyrl-RS" dirty="0" smtClean="0"/>
              <a:t>ПРВА ФАЗА – доминира лоше опште стање, бол у грудима, кашаљ непродуктиван, висока телесна температура</a:t>
            </a:r>
          </a:p>
          <a:p>
            <a:pPr algn="just"/>
            <a:r>
              <a:rPr lang="sr-Cyrl-RS" dirty="0" smtClean="0"/>
              <a:t>ДРУГА ФАЗА – фаза </a:t>
            </a:r>
            <a:r>
              <a:rPr lang="sr-Latn-RS" dirty="0" smtClean="0"/>
              <a:t>VOMIQUE</a:t>
            </a:r>
            <a:r>
              <a:rPr lang="sr-Cyrl-RS" dirty="0" smtClean="0"/>
              <a:t> у којој долази до побољшања општег стања пацијента, уз појаву продуктивног пурулентног испљувка</a:t>
            </a:r>
          </a:p>
          <a:p>
            <a:pPr algn="just"/>
            <a:r>
              <a:rPr lang="sr-Cyrl-RS" dirty="0" smtClean="0"/>
              <a:t>ТРЕЋА ФАЗА – фаза опоравка, хронички пурулентан испљувак у мањој количини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896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Апсцес </a:t>
            </a:r>
            <a:r>
              <a:rPr lang="sr-Cyrl-RS" b="1" dirty="0" smtClean="0"/>
              <a:t>плућа</a:t>
            </a:r>
            <a:endParaRPr lang="sr-Cyrl-RS" dirty="0" smtClean="0"/>
          </a:p>
          <a:p>
            <a:pPr algn="just"/>
            <a:r>
              <a:rPr lang="sr-Cyrl-RS" dirty="0" smtClean="0"/>
              <a:t>у дијагностици свака од три побројане фазе има своје специфичности</a:t>
            </a:r>
          </a:p>
          <a:p>
            <a:pPr algn="just"/>
            <a:r>
              <a:rPr lang="sr-Cyrl-RS" dirty="0" smtClean="0"/>
              <a:t>у ПРВОЈ ФАЗИ се на радиграфији уочава појава пнеумоничног огњишта у плућном паренхиму</a:t>
            </a:r>
          </a:p>
          <a:p>
            <a:pPr algn="just"/>
            <a:r>
              <a:rPr lang="sr-Cyrl-RS" dirty="0" smtClean="0"/>
              <a:t>у ДРУГОЈ ФАЗИ се на радиографији уочава појава </a:t>
            </a:r>
            <a:r>
              <a:rPr lang="sr-Cyrl-RS" i="1" u="sng" dirty="0" smtClean="0"/>
              <a:t>хидроаеричног нивоа</a:t>
            </a:r>
            <a:r>
              <a:rPr lang="sr-Cyrl-RS" dirty="0" smtClean="0"/>
              <a:t> унутар претходно поменутог пнеумоничног огњишта</a:t>
            </a:r>
          </a:p>
          <a:p>
            <a:pPr algn="just"/>
            <a:r>
              <a:rPr lang="sr-Cyrl-RS" dirty="0" smtClean="0"/>
              <a:t>у ТРЕЋОЈ ФАЗИ се на радиографији плућа уочава јасно ограничена шупљина у паренхиму са течним садржајем и ваздушним српом изнад истог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4245627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sr-Cyrl-RS" dirty="0" smtClean="0"/>
              <a:t>Плућа су орган преко ког се одвија размена гасова и самим тим учествује у процесу РЕСПИРАЦИЈЕ</a:t>
            </a:r>
          </a:p>
          <a:p>
            <a:pPr algn="ctr"/>
            <a:endParaRPr lang="sr-Cyrl-RS" dirty="0"/>
          </a:p>
          <a:p>
            <a:pPr algn="ctr"/>
            <a:r>
              <a:rPr lang="sr-Cyrl-RS" dirty="0" smtClean="0"/>
              <a:t>Налазе се у тораксу (грудној дупљи) и састоје се од два плућна крила свако понаособ везано ХИЛУСОМ за средогруђе које раздваја два плућна крила</a:t>
            </a:r>
          </a:p>
          <a:p>
            <a:pPr algn="ctr"/>
            <a:endParaRPr lang="sr-Cyrl-R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117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Апсцес </a:t>
            </a:r>
            <a:r>
              <a:rPr lang="sr-Cyrl-RS" b="1" dirty="0" smtClean="0"/>
              <a:t>плућа – прва фаза</a:t>
            </a:r>
            <a:endParaRPr lang="sr-Cyrl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 t="3380" r="38898" b="25384"/>
          <a:stretch/>
        </p:blipFill>
        <p:spPr>
          <a:xfrm>
            <a:off x="2362200" y="2057400"/>
            <a:ext cx="4271750" cy="373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62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Апсцес плућа – </a:t>
            </a:r>
            <a:r>
              <a:rPr lang="sr-Cyrl-RS" b="1" dirty="0" smtClean="0"/>
              <a:t>друга </a:t>
            </a:r>
            <a:r>
              <a:rPr lang="sr-Cyrl-RS" b="1" dirty="0"/>
              <a:t>фаза</a:t>
            </a:r>
            <a:endParaRPr lang="sr-Cyrl-R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65" b="14367"/>
          <a:stretch/>
        </p:blipFill>
        <p:spPr>
          <a:xfrm>
            <a:off x="2438400" y="2133600"/>
            <a:ext cx="4343400" cy="389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78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Апсцес плућа – </a:t>
            </a:r>
            <a:r>
              <a:rPr lang="sr-Cyrl-RS" b="1" dirty="0" smtClean="0"/>
              <a:t>трећа фаза</a:t>
            </a:r>
          </a:p>
          <a:p>
            <a:pPr marL="0" indent="0" algn="ctr">
              <a:buNone/>
            </a:pPr>
            <a:endParaRPr lang="sr-Cyrl-R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21074"/>
            <a:ext cx="4495800" cy="397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13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 smtClean="0"/>
              <a:t>Апсцес плућа</a:t>
            </a:r>
          </a:p>
          <a:p>
            <a:pPr algn="just"/>
            <a:r>
              <a:rPr lang="sr-Cyrl-RS" dirty="0" smtClean="0"/>
              <a:t>ДИЈАГНОЗА се поставља на основу анамнезе, клиничке слике, радиографским и другим </a:t>
            </a:r>
            <a:r>
              <a:rPr lang="sr-Latn-RS" dirty="0" smtClean="0"/>
              <a:t>imaging</a:t>
            </a:r>
            <a:r>
              <a:rPr lang="sr-Cyrl-RS" dirty="0" smtClean="0"/>
              <a:t> методама, лаб. анализама крви и спутума</a:t>
            </a:r>
          </a:p>
          <a:p>
            <a:pPr algn="just"/>
            <a:r>
              <a:rPr lang="sr-Cyrl-RS" dirty="0" smtClean="0"/>
              <a:t>ТЕРАПИЈА зависи од фазе обољења; у прве две фазе се примељује интензивна антибиотска и супортивна терапија, у трећој фази се спроводи хируршко лечење - ОПЕРАТИВНО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24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 smtClean="0"/>
              <a:t>Бронхиектазије</a:t>
            </a:r>
          </a:p>
          <a:p>
            <a:pPr algn="just"/>
            <a:r>
              <a:rPr lang="sr-Cyrl-RS" dirty="0" smtClean="0"/>
              <a:t>представљају ненормалну дилатацију једног или више делова трахеобронхијалног стабла</a:t>
            </a:r>
          </a:p>
          <a:p>
            <a:pPr algn="just"/>
            <a:r>
              <a:rPr lang="sr-Cyrl-RS" dirty="0" smtClean="0"/>
              <a:t>могу бити КОНГЕНИТАЛНЕ (наследне, код цистичне фиброзе, Карттгенеровог синдрома...) и СТЕЧЕНЕ ( услед некротизирајућих пнеумонија, грануломатозних болести плућа, оптрукције бронха тумором или страним телом...)</a:t>
            </a:r>
          </a:p>
          <a:p>
            <a:pPr algn="just"/>
            <a:r>
              <a:rPr lang="sr-Cyrl-RS" dirty="0" smtClean="0"/>
              <a:t>по изгледу могу битит ЦИЛИНДРИЧНЕ, ФУЗИФОРМНЕ и САКУЛАРНЕ</a:t>
            </a:r>
            <a:endParaRPr lang="sr-Cyrl-R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67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 smtClean="0"/>
              <a:t>Бронхиектазије</a:t>
            </a:r>
          </a:p>
          <a:p>
            <a:pPr algn="just"/>
            <a:r>
              <a:rPr lang="sr-Cyrl-RS" dirty="0" smtClean="0"/>
              <a:t>у клиничкој слици доминирају понављане пнеумоније, искашљавање густог пурулентног </a:t>
            </a:r>
            <a:r>
              <a:rPr lang="sr-Cyrl-RS" dirty="0" smtClean="0"/>
              <a:t>исп</a:t>
            </a:r>
            <a:r>
              <a:rPr lang="sr-Cyrl-RS" dirty="0"/>
              <a:t>љ</a:t>
            </a:r>
            <a:r>
              <a:rPr lang="sr-Cyrl-RS" dirty="0" smtClean="0"/>
              <a:t>увка</a:t>
            </a:r>
            <a:r>
              <a:rPr lang="sr-Cyrl-RS" dirty="0" smtClean="0"/>
              <a:t>, неретко и </a:t>
            </a:r>
            <a:r>
              <a:rPr lang="sr-Cyrl-RS" dirty="0" smtClean="0"/>
              <a:t>хемоптизије</a:t>
            </a:r>
            <a:r>
              <a:rPr lang="sr-Cyrl-RS" dirty="0" smtClean="0"/>
              <a:t>, диспнеја у </a:t>
            </a:r>
            <a:r>
              <a:rPr lang="sr-Cyrl-RS" dirty="0" smtClean="0"/>
              <a:t>напору</a:t>
            </a:r>
            <a:r>
              <a:rPr lang="sr-Cyrl-RS" dirty="0" smtClean="0"/>
              <a:t>, цијаноза </a:t>
            </a:r>
            <a:r>
              <a:rPr lang="sr-Cyrl-RS" dirty="0" smtClean="0"/>
              <a:t>централног </a:t>
            </a:r>
            <a:r>
              <a:rPr lang="sr-Cyrl-RS" dirty="0" smtClean="0"/>
              <a:t>типа, болови у грудима</a:t>
            </a:r>
          </a:p>
          <a:p>
            <a:pPr algn="just"/>
            <a:r>
              <a:rPr lang="sr-Cyrl-RS" dirty="0" smtClean="0"/>
              <a:t>тегобе су чешће у јутарњим часовима услед накупљања секрета у проширеним деловима бронхијалног стабла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070816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 smtClean="0"/>
              <a:t>Бронхиектазије</a:t>
            </a:r>
          </a:p>
          <a:p>
            <a:pPr algn="just"/>
            <a:endParaRPr lang="sr-Cyrl-RS" b="1" dirty="0"/>
          </a:p>
          <a:p>
            <a:r>
              <a:rPr lang="sr-Cyrl-RS" dirty="0" smtClean="0"/>
              <a:t>ДИЈАГНОЗА се постаља на основу анамнезе, клиничке слике, </a:t>
            </a:r>
            <a:r>
              <a:rPr lang="ru-RU" dirty="0" smtClean="0"/>
              <a:t>imaging </a:t>
            </a:r>
            <a:r>
              <a:rPr lang="ru-RU" dirty="0"/>
              <a:t>методама, лаб. анализама крви и </a:t>
            </a:r>
            <a:r>
              <a:rPr lang="ru-RU" dirty="0" smtClean="0"/>
              <a:t>спутума</a:t>
            </a:r>
          </a:p>
          <a:p>
            <a:pPr algn="just"/>
            <a:r>
              <a:rPr lang="sr-Cyrl-RS" dirty="0" smtClean="0"/>
              <a:t>ТЕРАПИЈА је конзервативна скоро увек сем у ситуацијама када постоје обилне хемоптизије и/или понављане пнеумоније; тада се примељује хируршка ресекција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0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Хидатидна </a:t>
            </a:r>
            <a:r>
              <a:rPr lang="sr-Cyrl-RS" b="1" dirty="0" smtClean="0"/>
              <a:t>циста плућа</a:t>
            </a:r>
          </a:p>
          <a:p>
            <a:pPr algn="just"/>
            <a:r>
              <a:rPr lang="sr-Cyrl-RS" dirty="0" smtClean="0"/>
              <a:t>паразитно обољење плућа изазвано </a:t>
            </a:r>
            <a:r>
              <a:rPr lang="en-US" dirty="0" err="1"/>
              <a:t>Echinococcus</a:t>
            </a:r>
            <a:r>
              <a:rPr lang="en-US" dirty="0"/>
              <a:t> </a:t>
            </a:r>
            <a:r>
              <a:rPr lang="en-US" dirty="0" err="1" smtClean="0"/>
              <a:t>granulosus</a:t>
            </a:r>
            <a:r>
              <a:rPr lang="sr-Cyrl-RS" dirty="0" smtClean="0"/>
              <a:t>-ом</a:t>
            </a:r>
          </a:p>
          <a:p>
            <a:pPr algn="just"/>
            <a:r>
              <a:rPr lang="sr-Cyrl-RS" dirty="0" smtClean="0"/>
              <a:t>то је ЛАРВЕНИ стадијум овог паразита који се најчешће налази у јетри (70-80%), а потом у плућима (10-30%)</a:t>
            </a:r>
          </a:p>
          <a:p>
            <a:pPr algn="just"/>
            <a:r>
              <a:rPr lang="sr-Cyrl-RS" dirty="0" smtClean="0"/>
              <a:t>по типу раста циста може бити УНИЛОКУЛАРНА и МУЛТИЛОКУЛАРНА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299994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Хидатидна циста плућа</a:t>
            </a:r>
          </a:p>
          <a:p>
            <a:pPr algn="just"/>
            <a:r>
              <a:rPr lang="sr-Cyrl-RS" dirty="0" smtClean="0"/>
              <a:t>циста се састоји од ЗИДА и ЦИСТИЧНЕ ТЕЧНОСТИ</a:t>
            </a:r>
          </a:p>
          <a:p>
            <a:pPr algn="just"/>
            <a:r>
              <a:rPr lang="sr-Cyrl-RS" dirty="0" smtClean="0"/>
              <a:t>зид цисте се састоји од ПЕРИЦИСТЕ и ПРАВЕ ЦИСТЕ (хидатидна мембрана)</a:t>
            </a:r>
          </a:p>
          <a:p>
            <a:pPr algn="just"/>
            <a:r>
              <a:rPr lang="sr-Cyrl-RS" dirty="0" smtClean="0"/>
              <a:t>ПЕРИЦИСТА се састоји од фиброзног ткива домаћина и околног компримованог плућног паренхима; она припада ДОМАЋИНУ</a:t>
            </a:r>
          </a:p>
          <a:p>
            <a:pPr algn="just"/>
            <a:r>
              <a:rPr lang="sr-Cyrl-RS" dirty="0" smtClean="0"/>
              <a:t>ПРАВА ЦИСТА се састоји од спољашњег слоја(кутикуле) и унутрашњег слоја (герминативног слоја)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2710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Хидатидна циста плућа</a:t>
            </a:r>
          </a:p>
          <a:p>
            <a:pPr algn="just"/>
            <a:r>
              <a:rPr lang="sr-Cyrl-RS" dirty="0" smtClean="0"/>
              <a:t>унутрашњост цисте је испуњена течим садржајем у којем пливају „ћерке цисте“ – СКОЛЕКСИ</a:t>
            </a:r>
          </a:p>
          <a:p>
            <a:pPr algn="just"/>
            <a:r>
              <a:rPr lang="sr-Cyrl-RS" dirty="0" smtClean="0"/>
              <a:t>током раста и развоја у плућном паренхиму циста може да рупутурир спонтано што доводи до расејања сколкса и СЕК. </a:t>
            </a:r>
            <a:r>
              <a:rPr lang="sr-Cyrl-RS" dirty="0" smtClean="0"/>
              <a:t>ЕХИНОКОКОЗЕ</a:t>
            </a:r>
            <a:endParaRPr lang="sr-Cyrl-RS" dirty="0" smtClean="0"/>
          </a:p>
          <a:p>
            <a:pPr algn="just"/>
            <a:r>
              <a:rPr lang="sr-Cyrl-RS" dirty="0" smtClean="0"/>
              <a:t>након руптуре цисте, услед сек. инфекције СУПУРАЦИЈА исте, тако да се деле на 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некомпликоване хидатидне цисте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компликоване </a:t>
            </a:r>
            <a:r>
              <a:rPr lang="sr-Cyrl-RS" u="sng" dirty="0"/>
              <a:t>хидатидне цисте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01528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Десно плућно крило се састоји од ТРИ РЕЖЊА,  лево плућно крило се састоји од ДВА РЕЖЊА</a:t>
            </a:r>
          </a:p>
          <a:p>
            <a:endParaRPr lang="sr-Cyrl-RS" dirty="0"/>
          </a:p>
          <a:p>
            <a:r>
              <a:rPr lang="sr-Cyrl-RS" dirty="0" smtClean="0"/>
              <a:t>Сваки режањ је подељен на ПЛУЋНЕ СЕГМЕНТЕ који прате одговарајуће гране плућних артерија и сегментних бронхија</a:t>
            </a:r>
          </a:p>
          <a:p>
            <a:endParaRPr lang="sr-Cyrl-RS" dirty="0"/>
          </a:p>
          <a:p>
            <a:r>
              <a:rPr lang="sr-Cyrl-RS" dirty="0" smtClean="0"/>
              <a:t>Завршни део „гранања“ плућних сегмената и субсегмената је ПЛУЋНИ ЛОБУЛУС као најмања функционална јединица плућа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103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sr-Cyrl-RS" b="1" dirty="0"/>
              <a:t>Хидатидна циста плућа</a:t>
            </a:r>
          </a:p>
          <a:p>
            <a:pPr algn="just"/>
            <a:r>
              <a:rPr lang="sr-Cyrl-RS" dirty="0" smtClean="0"/>
              <a:t>паразит обично ИНХАЛАЦИЈОМ  долази до плућног паренхима</a:t>
            </a:r>
          </a:p>
          <a:p>
            <a:pPr algn="just"/>
            <a:r>
              <a:rPr lang="sr-Cyrl-RS" dirty="0" smtClean="0"/>
              <a:t>КЛИНИЧКА СЛИКА може дуго времена бити </a:t>
            </a:r>
            <a:r>
              <a:rPr lang="sr-Cyrl-RS" i="1" dirty="0" smtClean="0"/>
              <a:t>асимптоматска</a:t>
            </a:r>
            <a:r>
              <a:rPr lang="sr-Cyrl-RS" dirty="0" smtClean="0"/>
              <a:t> посебно у случају </a:t>
            </a:r>
            <a:r>
              <a:rPr lang="sr-Cyrl-RS" u="sng" dirty="0" smtClean="0"/>
              <a:t>некомпликоване цисте</a:t>
            </a:r>
            <a:r>
              <a:rPr lang="sr-Cyrl-RS" dirty="0" smtClean="0"/>
              <a:t> или са благим симптомима попут повременог сувог кашља или благог бола у грудима</a:t>
            </a:r>
            <a:r>
              <a:rPr lang="sr-Cyrl-RS" dirty="0" smtClean="0"/>
              <a:t>; у </a:t>
            </a:r>
            <a:r>
              <a:rPr lang="sr-Cyrl-RS" dirty="0" smtClean="0"/>
              <a:t>случају </a:t>
            </a:r>
            <a:r>
              <a:rPr lang="sr-Cyrl-RS" u="sng" dirty="0" smtClean="0"/>
              <a:t>компликоване цисте</a:t>
            </a:r>
            <a:r>
              <a:rPr lang="sr-Cyrl-RS" dirty="0" smtClean="0"/>
              <a:t> симптоматологија је бурнија, долази до искашљавања горко-слане течности, оштрог бола и услад даљег компликовања цисте супурацијом, може одговарати апсцесу плућа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231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Хидатидна циста плућа</a:t>
            </a:r>
          </a:p>
          <a:p>
            <a:pPr algn="just"/>
            <a:r>
              <a:rPr lang="sr-Cyrl-RS" dirty="0" smtClean="0"/>
              <a:t>ДИЈАГНОЗА се постаља на основу анамнезе (питање о кућним љубимцима и домаћим животињма), клиничке слике, </a:t>
            </a:r>
            <a:r>
              <a:rPr lang="ru-RU" dirty="0"/>
              <a:t>imaging методама, лаб. анализама </a:t>
            </a:r>
            <a:r>
              <a:rPr lang="ru-RU" dirty="0" smtClean="0"/>
              <a:t>крви и серума (еозинофилија, серолошко испитивање на спец. антитела)</a:t>
            </a:r>
          </a:p>
          <a:p>
            <a:pPr algn="just"/>
            <a:r>
              <a:rPr lang="ru-RU" dirty="0" smtClean="0"/>
              <a:t>ТЕРАПИЈА је оперативна уз примену антипаразитних лекова (албендазол, мебендазол и др.)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5355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Хидатидна циста плућа</a:t>
            </a:r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58418"/>
            <a:ext cx="4267200" cy="4097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58418"/>
            <a:ext cx="4572000" cy="411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655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Туберкулоза </a:t>
            </a:r>
            <a:r>
              <a:rPr lang="sr-Cyrl-RS" b="1" dirty="0" smtClean="0"/>
              <a:t>плућа</a:t>
            </a:r>
            <a:endParaRPr lang="sr-Latn-RS" b="1" dirty="0" smtClean="0"/>
          </a:p>
          <a:p>
            <a:pPr algn="just"/>
            <a:r>
              <a:rPr lang="sr-Cyrl-RS" dirty="0" smtClean="0"/>
              <a:t>обољење изазвано </a:t>
            </a:r>
            <a:r>
              <a:rPr lang="sr-Latn-RS" dirty="0" smtClean="0"/>
              <a:t>M. tuberculossis</a:t>
            </a:r>
            <a:r>
              <a:rPr lang="sr-Cyrl-RS" dirty="0" smtClean="0"/>
              <a:t> које се карактерише ГРАНУЛОМАТОЗНИМ ТИПОМ инфламације</a:t>
            </a:r>
          </a:p>
          <a:p>
            <a:pPr algn="just"/>
            <a:r>
              <a:rPr lang="sr-Cyrl-RS" dirty="0" smtClean="0"/>
              <a:t>до открића туберкулостатика се </a:t>
            </a:r>
            <a:r>
              <a:rPr lang="sr-Cyrl-RS" dirty="0" smtClean="0"/>
              <a:t>веома </a:t>
            </a:r>
            <a:r>
              <a:rPr lang="sr-Cyrl-RS" dirty="0" smtClean="0"/>
              <a:t>често хируршки решавало</a:t>
            </a:r>
          </a:p>
          <a:p>
            <a:pPr algn="just"/>
            <a:r>
              <a:rPr lang="sr-Cyrl-RS" dirty="0" smtClean="0"/>
              <a:t>неуспех медикаментозне терапије може да буде повод за оперативно лечење туберкулозе плућа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8830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sr-Cyrl-RS" b="1" dirty="0"/>
              <a:t>Туберкулоза плућа</a:t>
            </a:r>
            <a:endParaRPr lang="en-US" b="1" dirty="0"/>
          </a:p>
          <a:p>
            <a:pPr algn="just"/>
            <a:r>
              <a:rPr lang="sr-Cyrl-RS" dirty="0" smtClean="0"/>
              <a:t>индикација за хируршко лечење су: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неуспех  медикаментозне терапије (мултирезистентна туберкулоза)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касне компликација претходно лечене туберкулозе (бронхиекстазије, стенозе бронха, аспергилоза плућа...)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дијагноза ТУБЕРКУЛОМА као паренхимске лезије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компликација раније примењених хируршких метода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968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 smtClean="0"/>
              <a:t>ТУМОРИ ПЛУЋА</a:t>
            </a:r>
          </a:p>
          <a:p>
            <a:pPr algn="just"/>
            <a:r>
              <a:rPr lang="sr-Cyrl-RS" dirty="0" smtClean="0"/>
              <a:t>представљају неконтролисано „бујање“ неке групе ћелија у паренхиму плућа</a:t>
            </a:r>
          </a:p>
          <a:p>
            <a:pPr algn="just"/>
            <a:r>
              <a:rPr lang="sr-Cyrl-RS" dirty="0" smtClean="0"/>
              <a:t>могу бити БЕНИГНИ и МАЛИГНИ</a:t>
            </a:r>
          </a:p>
          <a:p>
            <a:pPr algn="just"/>
            <a:r>
              <a:rPr lang="sr-Cyrl-RS" dirty="0" smtClean="0"/>
              <a:t>малигни тумори плућа могу бити ПРИМАРНИ и СЕКУНДАРНИ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336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dirty="0" smtClean="0"/>
              <a:t>БЕНИГНИ ТУМОРИ плућа су ређи у односу на малигне</a:t>
            </a:r>
          </a:p>
          <a:p>
            <a:pPr algn="just"/>
            <a:r>
              <a:rPr lang="sr-Cyrl-RS" dirty="0" smtClean="0"/>
              <a:t>могу настати од било које ћелије која улази у грађу плућног паренхима</a:t>
            </a:r>
          </a:p>
          <a:p>
            <a:pPr algn="just"/>
            <a:r>
              <a:rPr lang="sr-Cyrl-RS" dirty="0" smtClean="0"/>
              <a:t>у групу бенигних тумора спадају: хамартоми (75%), папиломи, аденоми, туберкуломи...</a:t>
            </a:r>
          </a:p>
          <a:p>
            <a:pPr algn="just"/>
            <a:r>
              <a:rPr lang="sr-Cyrl-RS" dirty="0" smtClean="0"/>
              <a:t>док не постигну одређену масу КЛИНИЧКА </a:t>
            </a:r>
            <a:r>
              <a:rPr lang="sr-Cyrl-RS" dirty="0" smtClean="0"/>
              <a:t>СЛИКА </a:t>
            </a:r>
            <a:r>
              <a:rPr lang="sr-Cyrl-RS" dirty="0" smtClean="0"/>
              <a:t>је најчешће асимптоматска</a:t>
            </a:r>
          </a:p>
          <a:p>
            <a:pPr algn="just"/>
            <a:r>
              <a:rPr lang="sr-Cyrl-RS" dirty="0" smtClean="0"/>
              <a:t>ТЕРАПИЈА је оперативно одстрањење тумора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41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dirty="0" smtClean="0"/>
              <a:t>МАЛИГНИ ТУМОРИ плућа се могу угрубо поделити на ПРИМАРНЕ (КАРЦИНОМИ ПЛУЋА) и СЕКУНДАРНЕ (ПЛУЋНЕ МЕТАСТАЗЕ)</a:t>
            </a:r>
          </a:p>
          <a:p>
            <a:pPr algn="just"/>
            <a:r>
              <a:rPr lang="sr-Cyrl-RS" dirty="0" smtClean="0"/>
              <a:t>КАРЦИНОМИ ПЛУЋА се деле у две велике групе: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неситноћелијски карциноми (</a:t>
            </a:r>
            <a:r>
              <a:rPr lang="sr-Latn-RS" dirty="0" smtClean="0">
                <a:solidFill>
                  <a:srgbClr val="FF0000"/>
                </a:solidFill>
              </a:rPr>
              <a:t>NSCLC)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ситноћелијски карцином </a:t>
            </a:r>
            <a:r>
              <a:rPr lang="sr-Latn-RS" dirty="0" smtClean="0">
                <a:solidFill>
                  <a:srgbClr val="FF0000"/>
                </a:solidFill>
              </a:rPr>
              <a:t>(SCLC)</a:t>
            </a:r>
            <a:endParaRPr lang="sr-Cyrl-R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sr-Cyrl-RS" dirty="0" smtClean="0"/>
          </a:p>
          <a:p>
            <a:pPr algn="just"/>
            <a:r>
              <a:rPr lang="sr-Cyrl-RS" dirty="0" smtClean="0"/>
              <a:t>разлика је не само у хистолошкој грађи, већ и због начина у терапијском приступу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254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r>
              <a:rPr lang="sr-Latn-RS" dirty="0" smtClean="0"/>
              <a:t>NSCLC </a:t>
            </a:r>
            <a:r>
              <a:rPr lang="sr-Cyrl-RS" dirty="0" smtClean="0"/>
              <a:t>тип карцинома плућа се дели на </a:t>
            </a:r>
            <a:r>
              <a:rPr lang="sr-Cyrl-RS" i="1" dirty="0" smtClean="0"/>
              <a:t>аденокарцином, сквамоцелуларни, крупноћелијски карцином, карциноид, аденоид-цистични карцином</a:t>
            </a:r>
          </a:p>
          <a:p>
            <a:r>
              <a:rPr lang="sr-Latn-RS" dirty="0" smtClean="0"/>
              <a:t>SCLC</a:t>
            </a:r>
            <a:r>
              <a:rPr lang="sr-Latn-RS" i="1" dirty="0" smtClean="0"/>
              <a:t> </a:t>
            </a:r>
            <a:r>
              <a:rPr lang="sr-Cyrl-RS" dirty="0" smtClean="0"/>
              <a:t>је посебан хистолошки и клинички ентитет</a:t>
            </a:r>
            <a:r>
              <a:rPr lang="en-US" dirty="0" smtClean="0"/>
              <a:t> </a:t>
            </a:r>
            <a:r>
              <a:rPr lang="sr-Cyrl-RS" dirty="0" smtClean="0"/>
              <a:t>малигне болести плућа</a:t>
            </a:r>
          </a:p>
          <a:p>
            <a:r>
              <a:rPr lang="sr-Cyrl-RS" dirty="0" smtClean="0"/>
              <a:t>сек. депозити (МЕТАСТАЗЕ) су најчешће из органа ГИТа, дојке, као и у </a:t>
            </a:r>
            <a:r>
              <a:rPr lang="sr-Cyrl-RS" dirty="0" smtClean="0"/>
              <a:t>склопу </a:t>
            </a:r>
            <a:r>
              <a:rPr lang="sr-Cyrl-RS" dirty="0" smtClean="0"/>
              <a:t>лимфопролиферативнх болести и других саркома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51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</a:t>
            </a:r>
            <a:r>
              <a:rPr lang="sr-Cyrl-RS" b="1" dirty="0" smtClean="0"/>
              <a:t>ПЛУЋА</a:t>
            </a:r>
          </a:p>
          <a:p>
            <a:pPr algn="just"/>
            <a:r>
              <a:rPr lang="sr-Cyrl-RS" dirty="0" smtClean="0"/>
              <a:t>настанак карцинома плућа је повезан са бројним факторима ризика: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генетска потка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конзумација дувана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јонизујуће зрачење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изложеност загађивачима ваздуха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изложеност азбесту и радону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420412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8839199" cy="5334000"/>
          </a:xfrm>
        </p:spPr>
      </p:pic>
    </p:spTree>
    <p:extLst>
      <p:ext uri="{BB962C8B-B14F-4D97-AF65-F5344CB8AC3E}">
        <p14:creationId xmlns:p14="http://schemas.microsoft.com/office/powerpoint/2010/main" val="36204998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dirty="0" smtClean="0"/>
              <a:t>КЛИНИЧКА СЛИКА карцинома плућа подразумева следеће групе симптома: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бронхопулмонални симптоми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екстрапулмонални интраторакални симптоми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екстраторакални нематастатки симптоми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екстраторакал</a:t>
            </a:r>
            <a:r>
              <a:rPr lang="sr-Cyrl-RS" u="sng" dirty="0"/>
              <a:t>н</a:t>
            </a:r>
            <a:r>
              <a:rPr lang="sr-Cyrl-RS" u="sng" dirty="0" smtClean="0"/>
              <a:t>и метастатски симптоми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u="sng" dirty="0" smtClean="0"/>
              <a:t>неспецифични симптоми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2315253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u="sng" dirty="0"/>
              <a:t>бронхопулмонални </a:t>
            </a:r>
            <a:r>
              <a:rPr lang="sr-Cyrl-RS" u="sng" dirty="0" smtClean="0"/>
              <a:t>симптоми</a:t>
            </a:r>
            <a:r>
              <a:rPr lang="sr-Cyrl-RS" dirty="0" smtClean="0"/>
              <a:t> су последица раста и урастања тумора и последичне опструкције мањих или већих дисајних путева и/или лезије мањих или већих крвних судова</a:t>
            </a:r>
          </a:p>
          <a:p>
            <a:pPr algn="just"/>
            <a:r>
              <a:rPr lang="sr-Cyrl-RS" dirty="0" smtClean="0"/>
              <a:t>услед опструкције долази до ателектазе (безваздушности) дела плућног паренхима или читавог плућа</a:t>
            </a:r>
          </a:p>
          <a:p>
            <a:pPr algn="just"/>
            <a:r>
              <a:rPr lang="sr-Cyrl-RS" dirty="0" smtClean="0"/>
              <a:t>то доводи до појаве кашља са хемоптизијама, фебрилности, болова у грудима, задиханости, цијанозе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6725334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u="sng" dirty="0"/>
              <a:t>екстрапулмонални интраторакални </a:t>
            </a:r>
            <a:r>
              <a:rPr lang="sr-Cyrl-RS" u="sng" dirty="0" smtClean="0"/>
              <a:t>симптоми</a:t>
            </a:r>
            <a:r>
              <a:rPr lang="sr-Cyrl-RS" dirty="0" smtClean="0"/>
              <a:t> су последица инвазије тумора у околне структуре унутар грудног коша</a:t>
            </a:r>
          </a:p>
          <a:p>
            <a:pPr algn="just"/>
            <a:r>
              <a:rPr lang="sr-Cyrl-RS" dirty="0" smtClean="0"/>
              <a:t>то могу бити последице урастања у једњак (одинофагија, дисфагија), последице урастања у </a:t>
            </a:r>
            <a:r>
              <a:rPr lang="sr-Latn-RS" dirty="0" smtClean="0"/>
              <a:t>VCS (</a:t>
            </a:r>
            <a:r>
              <a:rPr lang="sr-Cyrl-RS" dirty="0" smtClean="0"/>
              <a:t>„синдром горње шупље вене“), инвазије „АП прозора“ и инфилтрације левог ларингеалног живца (промуклост), инвазије у дијафрагму и парезе исте, инвазије у </a:t>
            </a:r>
            <a:r>
              <a:rPr lang="sr-Latn-RS" dirty="0" smtClean="0"/>
              <a:t>plexus brachialis </a:t>
            </a:r>
            <a:r>
              <a:rPr lang="sr-Cyrl-RS" dirty="0" smtClean="0"/>
              <a:t>и</a:t>
            </a:r>
            <a:r>
              <a:rPr lang="sr-Latn-RS" dirty="0" smtClean="0"/>
              <a:t> ganglion stellatum </a:t>
            </a:r>
            <a:r>
              <a:rPr lang="sr-Cyrl-RS" dirty="0" smtClean="0"/>
              <a:t>(Хорнеров синдром-</a:t>
            </a:r>
            <a:r>
              <a:rPr lang="sr-Cyrl-RS" i="1" dirty="0" smtClean="0"/>
              <a:t>птоза, миоза, анхидроза, бол у надлактици)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538162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8" t="33473" r="19007" b="10290"/>
          <a:stretch/>
        </p:blipFill>
        <p:spPr>
          <a:xfrm>
            <a:off x="177421" y="1981200"/>
            <a:ext cx="3784979" cy="25657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421" y="4552373"/>
            <a:ext cx="152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хемоптизија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981200"/>
            <a:ext cx="4090988" cy="411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1200" y="6096000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синдром </a:t>
            </a:r>
            <a:r>
              <a:rPr lang="sr-Latn-RS" dirty="0" smtClean="0"/>
              <a:t>VCS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630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8"/>
          <a:stretch/>
        </p:blipFill>
        <p:spPr>
          <a:xfrm>
            <a:off x="228600" y="2057400"/>
            <a:ext cx="3200400" cy="3419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057400"/>
            <a:ext cx="2895600" cy="3419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1" y="2085833"/>
            <a:ext cx="26670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601" y="4381498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 smtClean="0"/>
              <a:t>Pancoast </a:t>
            </a:r>
            <a:r>
              <a:rPr lang="sr-Cyrl-RS" dirty="0" smtClean="0"/>
              <a:t>тумор и настанак Хорнеровог синдрома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18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u="sng" dirty="0" smtClean="0"/>
              <a:t>екстраторакални нематастатки симптоми</a:t>
            </a:r>
            <a:r>
              <a:rPr lang="sr-Cyrl-RS" dirty="0" smtClean="0"/>
              <a:t> настају као последица продукције различитих цитокина, полипептида, факт</a:t>
            </a:r>
            <a:r>
              <a:rPr lang="sr-Latn-RS" dirty="0" smtClean="0"/>
              <a:t>o</a:t>
            </a:r>
            <a:r>
              <a:rPr lang="sr-Cyrl-RS" dirty="0" smtClean="0"/>
              <a:t>ра раста, па чак и хормонских прекурсора од стране примарног тумора</a:t>
            </a:r>
          </a:p>
          <a:p>
            <a:pPr algn="just"/>
            <a:r>
              <a:rPr lang="sr-Cyrl-RS" dirty="0" smtClean="0"/>
              <a:t>то је </a:t>
            </a:r>
            <a:r>
              <a:rPr lang="sr-Cyrl-RS" i="1" u="sng" dirty="0" smtClean="0"/>
              <a:t>паранеопластични синдром</a:t>
            </a:r>
          </a:p>
          <a:p>
            <a:pPr algn="just"/>
            <a:r>
              <a:rPr lang="sr-Cyrl-RS" i="1" u="sng" dirty="0" smtClean="0"/>
              <a:t>Ламберт-Итонов мијастенични синдром </a:t>
            </a:r>
            <a:r>
              <a:rPr lang="sr-Cyrl-RS" dirty="0" smtClean="0"/>
              <a:t>код </a:t>
            </a:r>
            <a:r>
              <a:rPr lang="sr-Latn-RS" dirty="0" smtClean="0"/>
              <a:t>SCLC</a:t>
            </a:r>
            <a:endParaRPr lang="sr-Cyrl-RS" u="sng" dirty="0"/>
          </a:p>
        </p:txBody>
      </p:sp>
    </p:spTree>
    <p:extLst>
      <p:ext uri="{BB962C8B-B14F-4D97-AF65-F5344CB8AC3E}">
        <p14:creationId xmlns:p14="http://schemas.microsoft.com/office/powerpoint/2010/main" val="8584301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u="sng" dirty="0"/>
              <a:t>екстраторакални метастатски </a:t>
            </a:r>
            <a:r>
              <a:rPr lang="sr-Cyrl-RS" u="sng" dirty="0" smtClean="0"/>
              <a:t>симптоми</a:t>
            </a:r>
            <a:r>
              <a:rPr lang="sr-Cyrl-RS" dirty="0" smtClean="0"/>
              <a:t> настају као последица </a:t>
            </a:r>
            <a:r>
              <a:rPr lang="sr-Cyrl-RS" i="1" dirty="0" smtClean="0"/>
              <a:t>хематогене, лимфогене или неурогене</a:t>
            </a:r>
            <a:r>
              <a:rPr lang="sr-Cyrl-RS" dirty="0" smtClean="0"/>
              <a:t> дисеминације малигне болести </a:t>
            </a:r>
          </a:p>
          <a:p>
            <a:pPr algn="just"/>
            <a:r>
              <a:rPr lang="sr-Cyrl-RS" dirty="0" smtClean="0"/>
              <a:t>најчешће метастазира </a:t>
            </a:r>
            <a:r>
              <a:rPr lang="sr-Latn-RS" dirty="0" smtClean="0"/>
              <a:t>SCLC</a:t>
            </a:r>
            <a:r>
              <a:rPr lang="sr-Cyrl-RS" dirty="0" smtClean="0"/>
              <a:t>, потом аденокарцином, потом крупноћелијски карцином, па скваоцелуларни карцином</a:t>
            </a:r>
          </a:p>
          <a:p>
            <a:pPr algn="just"/>
            <a:r>
              <a:rPr lang="sr-Cyrl-RS" dirty="0" smtClean="0"/>
              <a:t>типична места метастаза карцинома плућа су: мозак, надбубрежне жлезде, кости и јетра </a:t>
            </a:r>
            <a:endParaRPr lang="sr-Cyrl-RS" u="sng" dirty="0"/>
          </a:p>
        </p:txBody>
      </p:sp>
    </p:spTree>
    <p:extLst>
      <p:ext uri="{BB962C8B-B14F-4D97-AF65-F5344CB8AC3E}">
        <p14:creationId xmlns:p14="http://schemas.microsoft.com/office/powerpoint/2010/main" val="37573197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</a:t>
            </a:r>
            <a:r>
              <a:rPr lang="sr-Cyrl-RS" b="1" dirty="0" smtClean="0"/>
              <a:t>ПЛУЋА</a:t>
            </a:r>
          </a:p>
          <a:p>
            <a:pPr marL="0" indent="0" algn="ctr">
              <a:buNone/>
            </a:pPr>
            <a:endParaRPr lang="sr-Cyrl-RS" b="1" dirty="0" smtClean="0"/>
          </a:p>
          <a:p>
            <a:pPr algn="just"/>
            <a:r>
              <a:rPr lang="sr-Cyrl-RS" u="sng" dirty="0"/>
              <a:t>неспецифични </a:t>
            </a:r>
            <a:r>
              <a:rPr lang="sr-Cyrl-RS" u="sng" dirty="0" smtClean="0"/>
              <a:t>симптоми</a:t>
            </a:r>
            <a:r>
              <a:rPr lang="sr-Cyrl-RS" b="1" dirty="0" smtClean="0"/>
              <a:t> </a:t>
            </a:r>
            <a:r>
              <a:rPr lang="sr-Cyrl-RS" dirty="0" smtClean="0"/>
              <a:t>подразумевају појаву симптома као што су губитак у телесној маси, повишена телесна температура и други неспецифични симптоми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8237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r-Cyrl-RS" b="1" dirty="0"/>
              <a:t>ТУМОРИ ПЛУЋА</a:t>
            </a:r>
          </a:p>
          <a:p>
            <a:pPr algn="just"/>
            <a:r>
              <a:rPr lang="sr-Cyrl-RS" dirty="0" smtClean="0"/>
              <a:t>ДИЈАГНОЗА карцинома плућа се поставља </a:t>
            </a:r>
            <a:r>
              <a:rPr lang="sr-Cyrl-RS" b="1" u="sng" dirty="0" smtClean="0"/>
              <a:t>стриктним поштовањем протокола</a:t>
            </a:r>
            <a:r>
              <a:rPr lang="sr-Cyrl-RS" u="sng" dirty="0" smtClean="0"/>
              <a:t>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анамнеза + клинички преглед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радиографија па МСЦТ грудног коша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sr-Cyrl-RS" dirty="0" smtClean="0"/>
              <a:t>бронхоскопија са биопсијом</a:t>
            </a:r>
          </a:p>
          <a:p>
            <a:pPr marL="0" indent="0" algn="ctr">
              <a:buNone/>
            </a:pPr>
            <a:r>
              <a:rPr lang="sr-Cyrl-RS" dirty="0" smtClean="0"/>
              <a:t>(*биопсија ради патолошке верификације, бронхоскопија није нужна, али је најједноставнија!)</a:t>
            </a:r>
          </a:p>
          <a:p>
            <a:pPr marL="0" indent="0" algn="ctr">
              <a:buNone/>
            </a:pPr>
            <a:endParaRPr lang="sr-Cyrl-RS" dirty="0" smtClean="0"/>
          </a:p>
          <a:p>
            <a:pPr algn="ctr"/>
            <a:r>
              <a:rPr lang="sr-Cyrl-RS" b="1" u="sng" dirty="0" smtClean="0">
                <a:solidFill>
                  <a:srgbClr val="FF0000"/>
                </a:solidFill>
              </a:rPr>
              <a:t>ХИСТОПАТОЛОШКИ ВЕРИФИКОВАНА МАЛИГНА БОЛЕСТ ЈЕ ПОЧЕТАК ЛЕЧЕЊА!!!!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56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100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sr-Cyrl-RS" dirty="0" smtClean="0"/>
              <a:t>Ваздух се до плућних лобулуса и АЛВЕОЛАРНИХ САКУЛУСА спроводи дуж ТРАХЕОБРОНХИЈАЛНОГ СТАБЛА</a:t>
            </a:r>
          </a:p>
          <a:p>
            <a:pPr algn="ctr"/>
            <a:endParaRPr lang="sr-Cyrl-RS" dirty="0"/>
          </a:p>
          <a:p>
            <a:pPr algn="ctr"/>
            <a:r>
              <a:rPr lang="sr-Cyrl-RS" dirty="0" smtClean="0"/>
              <a:t>Трахеобонхијално стабло чине ТРАХЕЈА и ПРИНЦИПАЛНИ (ГЛАВНИ) БРОНХИ – десни и леви</a:t>
            </a:r>
          </a:p>
          <a:p>
            <a:pPr algn="ctr"/>
            <a:r>
              <a:rPr lang="sr-Cyrl-RS" dirty="0" smtClean="0"/>
              <a:t>Основна функција трахеобронхијалног стабла је ВЕНТИЛАЦИЈА (спровођење ваздуха до ФУНКЦИОНАЛНОГ ПЛУЋНОГ ЕПИТЕЛА)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673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b="1" dirty="0"/>
              <a:t>ТУМОРИ </a:t>
            </a:r>
            <a:r>
              <a:rPr lang="sr-Cyrl-RS" b="1" dirty="0" smtClean="0"/>
              <a:t>ПЛУЋА</a:t>
            </a:r>
          </a:p>
          <a:p>
            <a:pPr marL="0" indent="0" algn="ctr">
              <a:buNone/>
            </a:pPr>
            <a:endParaRPr lang="sr-Cyrl-RS" b="1" dirty="0"/>
          </a:p>
          <a:p>
            <a:pPr algn="just"/>
            <a:r>
              <a:rPr lang="sr-Cyrl-RS" dirty="0" smtClean="0"/>
              <a:t>ТЕРАПИЈСКИ ПРИСТУП код малигне болести плућа мора бити </a:t>
            </a:r>
            <a:r>
              <a:rPr lang="sr-Cyrl-RS" i="1" u="sng" dirty="0" smtClean="0">
                <a:solidFill>
                  <a:srgbClr val="FF0000"/>
                </a:solidFill>
              </a:rPr>
              <a:t>мултидисциплинаран</a:t>
            </a:r>
          </a:p>
          <a:p>
            <a:pPr algn="just"/>
            <a:r>
              <a:rPr lang="sr-Cyrl-RS" dirty="0" smtClean="0"/>
              <a:t>оперативно лечење је само један део у терапијском приступу и </a:t>
            </a:r>
            <a:r>
              <a:rPr lang="sr-Cyrl-RS" dirty="0" smtClean="0">
                <a:solidFill>
                  <a:srgbClr val="FF0000"/>
                </a:solidFill>
              </a:rPr>
              <a:t>НЕ МОРА БИТИ НАЈБИТНИЈИ!!!</a:t>
            </a:r>
          </a:p>
          <a:p>
            <a:pPr algn="just"/>
            <a:endParaRPr lang="sr-Cyrl-R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91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ДИЈАГНОСТИЧКЕ МЕТОДЕ</a:t>
            </a:r>
          </a:p>
          <a:p>
            <a:r>
              <a:rPr lang="sr-Cyrl-RS" dirty="0" smtClean="0"/>
              <a:t>скуп клиничких процедура којима се долази до дијагнозе болести плућа и/или трахеобронхијалног стабла</a:t>
            </a:r>
          </a:p>
          <a:p>
            <a:pPr algn="just"/>
            <a:endParaRPr lang="sr-Cyrl-RS" dirty="0" smtClean="0"/>
          </a:p>
          <a:p>
            <a:pPr algn="just"/>
            <a:r>
              <a:rPr lang="sr-Cyrl-RS" dirty="0" smtClean="0"/>
              <a:t>Угрубо се могу поделити на НЕИНВАЗИВНЕ и ИНВАЗИВНЕ</a:t>
            </a:r>
          </a:p>
        </p:txBody>
      </p:sp>
    </p:spTree>
    <p:extLst>
      <p:ext uri="{BB962C8B-B14F-4D97-AF65-F5344CB8AC3E}">
        <p14:creationId xmlns:p14="http://schemas.microsoft.com/office/powerpoint/2010/main" val="318686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ХИРУРГИЈА ПЛУЋА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sr-Cyrl-RS" u="sng" dirty="0" smtClean="0"/>
              <a:t>НЕИНВАЗИВНЕ </a:t>
            </a:r>
          </a:p>
          <a:p>
            <a:pPr marL="0" indent="0">
              <a:buNone/>
            </a:pPr>
            <a:r>
              <a:rPr lang="sr-Cyrl-RS" dirty="0" smtClean="0"/>
              <a:t>Општи лекарски преглед (инспекција, палпација, перкусија, аускултација), спирометрија, </a:t>
            </a:r>
            <a:r>
              <a:rPr lang="sr-Latn-RS" dirty="0" smtClean="0"/>
              <a:t>IMAGEing</a:t>
            </a:r>
            <a:r>
              <a:rPr lang="sr-Cyrl-RS" dirty="0" smtClean="0"/>
              <a:t> дијагностичке процедуре (радиографија плућа, УЗ плућа, МСЦТ грудног коша, скенерска дијагностика, ПЕТ...) и друге.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sr-Cyrl-RS" u="sng" dirty="0" smtClean="0"/>
              <a:t>ИНВАЗИВНЕ</a:t>
            </a:r>
          </a:p>
          <a:p>
            <a:pPr marL="0" indent="0">
              <a:buNone/>
            </a:pPr>
            <a:r>
              <a:rPr lang="sr-Cyrl-RS" dirty="0" smtClean="0"/>
              <a:t>Бронхоскопија, плеурална пункција, трансторакална пункциона биопсија плућа, торакоскопија, слепе биопсије плеуре, медијастиноскопија и друге</a:t>
            </a:r>
          </a:p>
          <a:p>
            <a:pPr marL="0" indent="0" algn="ctr">
              <a:buNone/>
            </a:pPr>
            <a:r>
              <a:rPr lang="sr-Cyrl-RS" dirty="0" smtClean="0"/>
              <a:t>(НЕКЕ ОД ОВИХ ПРОЦЕДУРА СУ ИСТОВРЕМЕНО И ДИЈАГНОСТИЧКЕ И ТЕРАПИЈСКЕ)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101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ХИРУРГИЈА ПЛУЋА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 smtClean="0"/>
          </a:p>
          <a:p>
            <a:pPr marL="0" indent="0" algn="ctr">
              <a:buNone/>
            </a:pPr>
            <a:r>
              <a:rPr lang="sr-Cyrl-RS" u="sng" dirty="0" smtClean="0"/>
              <a:t>СТЕНОЗА ТРАХЕЈЕ</a:t>
            </a:r>
          </a:p>
          <a:p>
            <a:r>
              <a:rPr lang="sr-Cyrl-RS" dirty="0"/>
              <a:t>с</a:t>
            </a:r>
            <a:r>
              <a:rPr lang="sr-Cyrl-RS" dirty="0" smtClean="0"/>
              <a:t>тање суженог лумена трахеје</a:t>
            </a:r>
          </a:p>
          <a:p>
            <a:r>
              <a:rPr lang="sr-Cyrl-RS" dirty="0" smtClean="0"/>
              <a:t>може бити УРОЂЕНА(ређе) и СТЕЧЕНА(чешће)</a:t>
            </a:r>
          </a:p>
          <a:p>
            <a:r>
              <a:rPr lang="sr-Cyrl-RS" dirty="0" smtClean="0"/>
              <a:t>Сужење лумена настаје као последица ИНТРАЛУМИНАЛНЕ ОПСТРУКЦИЈЕ(страно тело), ИНТРАМУРАЛНОГ БУЈАЊА ТКИВА(инфекција или тумори) и ЕКСТРАМУРАЛНЕ КОМПРЕСИЈЕ(тумори околних структура)</a:t>
            </a:r>
            <a:endParaRPr lang="sr-Cyrl-RS" dirty="0"/>
          </a:p>
        </p:txBody>
      </p:sp>
      <p:sp>
        <p:nvSpPr>
          <p:cNvPr id="9" name="Rectangle 8"/>
          <p:cNvSpPr/>
          <p:nvPr/>
        </p:nvSpPr>
        <p:spPr>
          <a:xfrm>
            <a:off x="2514600" y="15240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000" b="1" dirty="0"/>
              <a:t>ОБОЉЕЊА ТРАХЕЈЕ</a:t>
            </a:r>
          </a:p>
        </p:txBody>
      </p:sp>
    </p:spTree>
    <p:extLst>
      <p:ext uri="{BB962C8B-B14F-4D97-AF65-F5344CB8AC3E}">
        <p14:creationId xmlns:p14="http://schemas.microsoft.com/office/powerpoint/2010/main" val="3746852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mtClean="0"/>
              <a:t>ХИРУРГИЈА ПЛУЋА</a:t>
            </a:r>
            <a:endParaRPr lang="en-US" dirty="0"/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301752" y="1527048"/>
            <a:ext cx="8503920" cy="487375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r-Cyrl-RS" u="sng" dirty="0" smtClean="0"/>
              <a:t>СТЕНОЗА ТРАХЕЈЕ</a:t>
            </a:r>
          </a:p>
          <a:p>
            <a:r>
              <a:rPr lang="sr-Cyrl-RS" dirty="0"/>
              <a:t>у</a:t>
            </a:r>
            <a:r>
              <a:rPr lang="sr-Cyrl-RS" dirty="0" smtClean="0"/>
              <a:t> КЛИНИЧКОЈ СЛИЦИ доминирају диспнеа, стридор, </a:t>
            </a:r>
            <a:r>
              <a:rPr lang="sr-Latn-RS" dirty="0" smtClean="0"/>
              <a:t>wheezig, </a:t>
            </a:r>
            <a:r>
              <a:rPr lang="sr-Cyrl-RS" dirty="0" smtClean="0"/>
              <a:t>централна цијаноза...</a:t>
            </a:r>
          </a:p>
          <a:p>
            <a:r>
              <a:rPr lang="sr-Cyrl-RS" dirty="0" smtClean="0"/>
              <a:t>ДИЈАГНОЗА се поставља на основу анамнестичких података о претходним болсетима и/или интервенцијама, клиничке слике, спирометријом, </a:t>
            </a:r>
            <a:r>
              <a:rPr lang="sr-Latn-RS" dirty="0" smtClean="0"/>
              <a:t>IMAGEing </a:t>
            </a:r>
            <a:r>
              <a:rPr lang="sr-Cyrl-RS" dirty="0" smtClean="0"/>
              <a:t>методама и бронхоскопијом</a:t>
            </a:r>
          </a:p>
          <a:p>
            <a:r>
              <a:rPr lang="sr-Cyrl-RS" dirty="0" smtClean="0"/>
              <a:t>ТЕРАПИЈА је најчешће хируршка ресекција уз аназтомозу крајева, може у неким случајевима се радити и ЕНДОСКОПСКА ресекција</a:t>
            </a:r>
          </a:p>
          <a:p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280029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358</TotalTime>
  <Words>1917</Words>
  <Application>Microsoft Office PowerPoint</Application>
  <PresentationFormat>On-screen Show (4:3)</PresentationFormat>
  <Paragraphs>253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Civic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PowerPoint Presentation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PowerPoint Presentation</vt:lpstr>
      <vt:lpstr>ХИРУРГИЈА ПЛУЋА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ХИРУРГИЈА ПЛУЋА</dc:title>
  <dc:creator>User</dc:creator>
  <cp:lastModifiedBy>User</cp:lastModifiedBy>
  <cp:revision>46</cp:revision>
  <dcterms:created xsi:type="dcterms:W3CDTF">2006-08-16T00:00:00Z</dcterms:created>
  <dcterms:modified xsi:type="dcterms:W3CDTF">2020-08-25T14:37:21Z</dcterms:modified>
</cp:coreProperties>
</file>